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778" r:id="rId1"/>
    <p:sldMasterId id="2147483779" r:id="rId2"/>
    <p:sldMasterId id="21474837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</p:sldIdLst>
  <p:sldSz cx="12186584" cy="6855173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99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8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slide" Target="slides/slide58.xml"  /><Relationship Id="rId63" Type="http://schemas.openxmlformats.org/officeDocument/2006/relationships/slide" Target="slides/slide59.xml"  /><Relationship Id="rId64" Type="http://schemas.openxmlformats.org/officeDocument/2006/relationships/slide" Target="slides/slide60.xml"  /><Relationship Id="rId65" Type="http://schemas.openxmlformats.org/officeDocument/2006/relationships/slide" Target="slides/slide61.xml"  /><Relationship Id="rId66" Type="http://schemas.openxmlformats.org/officeDocument/2006/relationships/slide" Target="slides/slide62.xml"  /><Relationship Id="rId67" Type="http://schemas.openxmlformats.org/officeDocument/2006/relationships/slide" Target="slides/slide63.xml"  /><Relationship Id="rId68" Type="http://schemas.openxmlformats.org/officeDocument/2006/relationships/slide" Target="slides/slide64.xml"  /><Relationship Id="rId69" Type="http://schemas.openxmlformats.org/officeDocument/2006/relationships/slide" Target="slides/slide65.xml"  /><Relationship Id="rId7" Type="http://schemas.openxmlformats.org/officeDocument/2006/relationships/slide" Target="slides/slide3.xml"  /><Relationship Id="rId70" Type="http://schemas.openxmlformats.org/officeDocument/2006/relationships/slide" Target="slides/slide66.xml"  /><Relationship Id="rId71" Type="http://schemas.openxmlformats.org/officeDocument/2006/relationships/slide" Target="slides/slide67.xml"  /><Relationship Id="rId72" Type="http://schemas.openxmlformats.org/officeDocument/2006/relationships/slide" Target="slides/slide68.xml"  /><Relationship Id="rId73" Type="http://schemas.openxmlformats.org/officeDocument/2006/relationships/slide" Target="slides/slide69.xml"  /><Relationship Id="rId74" Type="http://schemas.openxmlformats.org/officeDocument/2006/relationships/slide" Target="slides/slide70.xml"  /><Relationship Id="rId75" Type="http://schemas.openxmlformats.org/officeDocument/2006/relationships/slide" Target="slides/slide71.xml"  /><Relationship Id="rId76" Type="http://schemas.openxmlformats.org/officeDocument/2006/relationships/slide" Target="slides/slide72.xml"  /><Relationship Id="rId77" Type="http://schemas.openxmlformats.org/officeDocument/2006/relationships/slide" Target="slides/slide73.xml"  /><Relationship Id="rId78" Type="http://schemas.openxmlformats.org/officeDocument/2006/relationships/slide" Target="slides/slide74.xml"  /><Relationship Id="rId79" Type="http://schemas.openxmlformats.org/officeDocument/2006/relationships/slide" Target="slides/slide75.xml"  /><Relationship Id="rId8" Type="http://schemas.openxmlformats.org/officeDocument/2006/relationships/slide" Target="slides/slide4.xml"  /><Relationship Id="rId80" Type="http://schemas.openxmlformats.org/officeDocument/2006/relationships/slide" Target="slides/slide76.xml"  /><Relationship Id="rId81" Type="http://schemas.openxmlformats.org/officeDocument/2006/relationships/slide" Target="slides/slide77.xml"  /><Relationship Id="rId82" Type="http://schemas.openxmlformats.org/officeDocument/2006/relationships/slide" Target="slides/slide78.xml"  /><Relationship Id="rId83" Type="http://schemas.openxmlformats.org/officeDocument/2006/relationships/slide" Target="slides/slide79.xml"  /><Relationship Id="rId84" Type="http://schemas.openxmlformats.org/officeDocument/2006/relationships/slide" Target="slides/slide80.xml"  /><Relationship Id="rId85" Type="http://schemas.openxmlformats.org/officeDocument/2006/relationships/slide" Target="slides/slide81.xml"  /><Relationship Id="rId86" Type="http://schemas.openxmlformats.org/officeDocument/2006/relationships/presProps" Target="presProps.xml"  /><Relationship Id="rId87" Type="http://schemas.openxmlformats.org/officeDocument/2006/relationships/viewProps" Target="viewProps.xml"  /><Relationship Id="rId88" Type="http://schemas.openxmlformats.org/officeDocument/2006/relationships/theme" Target="theme/theme1.xml"  /><Relationship Id="rId89" Type="http://schemas.openxmlformats.org/officeDocument/2006/relationships/tableStyles" Target="tableStyles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0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7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8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9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0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81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730FBFF-ADBE-4039-81BC-241D869FC415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F697AEB-04B8-4DE1-A2D6-E48B106B7D70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18D2103-76F5-4529-A8DA-7F04BA618071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slideLayout" Target="../slideLayouts/slideLayout34.xml"  /><Relationship Id="rId11" Type="http://schemas.openxmlformats.org/officeDocument/2006/relationships/slideLayout" Target="../slideLayouts/slideLayout35.xml"  /><Relationship Id="rId12" Type="http://schemas.openxmlformats.org/officeDocument/2006/relationships/slideLayout" Target="../slideLayouts/slideLayout36.xml"  /><Relationship Id="rId13" Type="http://schemas.openxmlformats.org/officeDocument/2006/relationships/theme" Target="../theme/theme3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slideLayout" Target="../slideLayouts/slideLayout28.xml"  /><Relationship Id="rId5" Type="http://schemas.openxmlformats.org/officeDocument/2006/relationships/slideLayout" Target="../slideLayouts/slideLayout29.xml"  /><Relationship Id="rId6" Type="http://schemas.openxmlformats.org/officeDocument/2006/relationships/slideLayout" Target="../slideLayouts/slideLayout30.xml"  /><Relationship Id="rId7" Type="http://schemas.openxmlformats.org/officeDocument/2006/relationships/slideLayout" Target="../slideLayouts/slideLayout31.xml"  /><Relationship Id="rId8" Type="http://schemas.openxmlformats.org/officeDocument/2006/relationships/slideLayout" Target="../slideLayouts/slideLayout32.xml"  /><Relationship Id="rId9" Type="http://schemas.openxmlformats.org/officeDocument/2006/relationships/slideLayout" Target="../slideLayouts/slideLayout33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3B35331-813C-43BF-8759-01C2E791777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E967E48-9BF1-4C5D-BCFA-E7CE25143E1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7908" y="273003"/>
            <a:ext cx="10970766" cy="1142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7908" y="1598334"/>
            <a:ext cx="1097076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786B690-F779-49FF-A6B6-CD98BA11DDD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0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6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10" Type="http://schemas.openxmlformats.org/officeDocument/2006/relationships/image" Target="../media/image13.png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1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.png"  /><Relationship Id="rId4" Type="http://schemas.openxmlformats.org/officeDocument/2006/relationships/image" Target="../media/image12.png"  /><Relationship Id="rId5" Type="http://schemas.openxmlformats.org/officeDocument/2006/relationships/image" Target="../media/image1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.png"  /><Relationship Id="rId4" Type="http://schemas.openxmlformats.org/officeDocument/2006/relationships/image" Target="../media/image14.png"  /><Relationship Id="rId5" Type="http://schemas.openxmlformats.org/officeDocument/2006/relationships/image" Target="../media/image1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19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4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5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3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5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6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7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8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9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0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3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5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8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"/>
          <p:cNvSpPr txBox="1"/>
          <p:nvPr/>
        </p:nvSpPr>
        <p:spPr>
          <a:xfrm>
            <a:off x="0" y="5712365"/>
            <a:ext cx="12186584" cy="1142807"/>
          </a:xfrm>
          <a:prstGeom prst="rect">
            <a:avLst/>
          </a:prstGeom>
          <a:solidFill>
            <a:srgbClr val="eed6b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제목 1"/>
          <p:cNvSpPr>
            <a:spLocks noGrp="1"/>
          </p:cNvSpPr>
          <p:nvPr>
            <p:ph type="ctrTitle" idx="0"/>
          </p:nvPr>
        </p:nvSpPr>
        <p:spPr>
          <a:xfrm>
            <a:off x="7621771" y="5993130"/>
            <a:ext cx="4320388" cy="57721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팀장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Arial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 김주영</a:t>
            </a:r>
            <a:b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</a:b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팀원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Arial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 김주현 최성호 박찬영 조민의 허성경</a:t>
            </a:r>
            <a:endParaRPr xmlns:mc="http://schemas.openxmlformats.org/markup-compatibility/2006" xmlns:hp="http://schemas.haansoft.com/office/presentation/8.0" kumimoji="0" lang="ko-KR" altLang="en-US" sz="1600" b="1" i="0" mc:Ignorable="hp" hp:hslEmbossed="0">
              <a:solidFill>
                <a:srgbClr val="ffffff">
                  <a:alpha val="100000"/>
                </a:srgbClr>
              </a:solidFill>
              <a:ea typeface="맑은 고딕"/>
              <a:sym typeface="Arial"/>
            </a:endParaRPr>
          </a:p>
        </p:txBody>
      </p:sp>
      <p:sp>
        <p:nvSpPr>
          <p:cNvPr id="5126" name=""/>
          <p:cNvSpPr txBox="1"/>
          <p:nvPr/>
        </p:nvSpPr>
        <p:spPr>
          <a:xfrm>
            <a:off x="4241015" y="2309394"/>
            <a:ext cx="7185334" cy="442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강아지를 위한 편리한 애견 호텔링 서비스</a:t>
            </a:r>
            <a:endParaRPr xmlns:mc="http://schemas.openxmlformats.org/markup-compatibility/2006" xmlns:hp="http://schemas.haansoft.com/office/presentation/8.0" kumimoji="0" lang="ko-KR" altLang="en-US" sz="23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7" name=""/>
          <p:cNvSpPr txBox="1"/>
          <p:nvPr/>
        </p:nvSpPr>
        <p:spPr>
          <a:xfrm>
            <a:off x="5261582" y="2752194"/>
            <a:ext cx="5142580" cy="3476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자바 웹프로그래밍 개발자 양성 과정 팀 프로젝트</a:t>
            </a:r>
            <a:endParaRPr xmlns:mc="http://schemas.openxmlformats.org/markup-compatibility/2006" xmlns:hp="http://schemas.haansoft.com/office/presentation/8.0" kumimoji="1" lang="ko-KR" altLang="en-US" sz="1700" b="0" i="0" mc:Ignorable="hp" hp:hslEmbossed="0">
              <a:solidFill>
                <a:srgbClr val="554f4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8" name=""/>
          <p:cNvSpPr txBox="1"/>
          <p:nvPr/>
        </p:nvSpPr>
        <p:spPr>
          <a:xfrm>
            <a:off x="4940967" y="1326894"/>
            <a:ext cx="6094882" cy="6809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Segoe UI Black"/>
                <a:ea typeface="Arial"/>
              </a:rPr>
              <a:t>Puppy PlayTime</a:t>
            </a:r>
            <a:endParaRPr xmlns:mc="http://schemas.openxmlformats.org/markup-compatibility/2006" xmlns:hp="http://schemas.haansoft.com/office/presentation/8.0" kumimoji="1" lang="ko-KR" altLang="en-US" sz="3900" b="0" i="0" mc:Ignorable="hp" hp:hslEmbossed="0">
              <a:solidFill>
                <a:srgbClr val="000000">
                  <a:alpha val="100000"/>
                </a:srgbClr>
              </a:solidFill>
              <a:latin typeface="Segoe UI Black"/>
              <a:ea typeface="Arial"/>
            </a:endParaRPr>
          </a:p>
        </p:txBody>
      </p:sp>
      <p:grpSp>
        <p:nvGrpSpPr>
          <p:cNvPr id="5129" name="Group 1"/>
          <p:cNvGrpSpPr/>
          <p:nvPr/>
        </p:nvGrpSpPr>
        <p:grpSpPr>
          <a:xfrm rot="0">
            <a:off x="1179312" y="1568137"/>
            <a:ext cx="3282349" cy="3471236"/>
            <a:chOff x="1179312" y="1568137"/>
            <a:chExt cx="3282349" cy="3471236"/>
          </a:xfrm>
        </p:grpSpPr>
        <p:sp>
          <p:nvSpPr>
            <p:cNvPr id="5130" name=""/>
            <p:cNvSpPr/>
            <p:nvPr/>
          </p:nvSpPr>
          <p:spPr>
            <a:xfrm>
              <a:off x="1188801" y="1568137"/>
              <a:ext cx="3214140" cy="3471236"/>
            </a:xfrm>
            <a:prstGeom prst="ellipse">
              <a:avLst/>
            </a:prstGeom>
            <a:solidFill>
              <a:srgbClr val="eed6bc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grpSp>
          <p:nvGrpSpPr>
            <p:cNvPr id="5131" name="Group 1"/>
            <p:cNvGrpSpPr/>
            <p:nvPr/>
          </p:nvGrpSpPr>
          <p:grpSpPr>
            <a:xfrm rot="0">
              <a:off x="1179312" y="2123689"/>
              <a:ext cx="3282349" cy="2625265"/>
              <a:chOff x="1179312" y="2123689"/>
              <a:chExt cx="3282349" cy="2625265"/>
            </a:xfrm>
          </p:grpSpPr>
          <p:sp>
            <p:nvSpPr>
              <p:cNvPr id="5132" name=""/>
              <p:cNvSpPr txBox="1"/>
              <p:nvPr/>
            </p:nvSpPr>
            <p:spPr>
              <a:xfrm>
                <a:off x="1179312" y="3869605"/>
                <a:ext cx="3282349" cy="8793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Puppy Play </a:t>
                </a:r>
                <a:endParaRPr xmlns:mc="http://schemas.openxmlformats.org/markup-compatibility/2006" xmlns:hp="http://schemas.haansoft.com/office/presentation/8.0" kumimoji="1" lang="ko-KR" altLang="en-US" sz="2600" b="0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Time</a:t>
                </a:r>
                <a:endParaRPr xmlns:mc="http://schemas.openxmlformats.org/markup-compatibility/2006" xmlns:hp="http://schemas.haansoft.com/office/presentation/8.0" kumimoji="1" lang="ko-KR" altLang="en-US" sz="2600" b="0" i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</p:txBody>
          </p:sp>
          <p:pic>
            <p:nvPicPr>
              <p:cNvPr id="5133" name=""/>
              <p:cNvPicPr>
                <a:picLocks noChangeAspect="1"/>
              </p:cNvPicPr>
              <p:nvPr/>
            </p:nvPicPr>
            <p:blipFill rotWithShape="1">
              <a:blip r:embed="rId2">
                <a:lum bright="100000"/>
              </a:blip>
              <a:stretch>
                <a:fillRect/>
              </a:stretch>
            </p:blipFill>
            <p:spPr>
              <a:xfrm flipH="1">
                <a:off x="2057043" y="2123689"/>
                <a:ext cx="1623675" cy="16237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5134" name=""/>
              <p:cNvSpPr txBox="1"/>
              <p:nvPr/>
            </p:nvSpPr>
            <p:spPr>
              <a:xfrm>
                <a:off x="1649128" y="3652196"/>
                <a:ext cx="2312520" cy="14121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</p:grpSp>
      </p:grpSp>
      <p:cxnSp>
        <p:nvCxnSpPr>
          <p:cNvPr id="5135" name=""/>
          <p:cNvCxnSpPr/>
          <p:nvPr/>
        </p:nvCxnSpPr>
        <p:spPr>
          <a:xfrm>
            <a:off x="4860031" y="2160194"/>
            <a:ext cx="6256809" cy="0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346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관리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케이지유형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 이용시작날짜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진행상태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누르면 상세보기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440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예약신청 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시작일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케이지유형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예약펫 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취소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3"/>
            <a:ext cx="10499610" cy="625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편집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수정하기 페이지로 이동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모든 정보 수정 가능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삭제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삭제 후 펫리스트로 이동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펫리스트 페이지로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3"/>
            <a:ext cx="10147643" cy="29027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날짜선택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달력을 띄워 날짜를 선택한다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이번달과 다음달만 게시한다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날짜를 선택하면 예약하러가기 버튼이 활성화된다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마이펫 예약페이지로 넘어간다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499399" cy="46362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유저의 마이페이지에 등록된 펫정보를 불러온다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선택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마이펫을 여러마리 등록했다면 마이펫을 선택할 수 있도록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창을 구현한다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선택된 마이펫을 다른 마이펫으로 변경할 경우 변경된 마이펫 정보가 보여진다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등록된 방 출력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예약 날짜에 예약이 되어있는 방이면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룸리스트에 띄워지지 않는다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중형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대형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보다 작은 룸은 선택할 수 없다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 정보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방사진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방설명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방에 등록된 부가서비스를 표시한다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부가서비스는 사용자가 선택할 수 있다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상세예약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룸정보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8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7" name="직사각형 27"/>
          <p:cNvSpPr/>
          <p:nvPr/>
        </p:nvSpPr>
        <p:spPr>
          <a:xfrm>
            <a:off x="1203621" y="1915014"/>
            <a:ext cx="9779342" cy="546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중형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50,000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대형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60,000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80,000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날짜에 따라 숙박일수가 계산된다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숙박일수에 룸가격을 곱해 가격을 구한다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선택한 부가서비스에 따라 가격을 더한다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총 가격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예약이 되고 메인페이지로 이동한다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076110" y="1770965"/>
            <a:ext cx="9779342" cy="46660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정보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리스트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리스트에 첨부된 사진 클릭시 룸 상세정보 표시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룸 사진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유형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종류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가격</a:t>
            </a:r>
            <a:endParaRPr lang="ko-KR" altLang="en-US" sz="1900">
              <a:latin typeface="맑은 고딕"/>
              <a:ea typeface="맑은 고딕"/>
            </a:endParaRPr>
          </a:p>
          <a:p>
            <a:pPr marL="1295400" lvl="5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서비스 이름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가격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설명</a:t>
            </a:r>
            <a:endParaRPr lang="ko-KR" altLang="en-US" sz="1900">
              <a:latin typeface="맑은 고딕"/>
              <a:ea typeface="맑은 고딕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 안내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오시는길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지하철 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버스정류장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전체 지도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131807" y="1862345"/>
            <a:ext cx="9779342" cy="39745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공지사항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올린 게시물 읽기만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최신 등록일순으로 정렬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9.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문의 게시판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문의할 수 있게 게시판 형태로 만든다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사용자 아이디</a:t>
            </a:r>
            <a:r>
              <a:rPr xmlns:mc="http://schemas.openxmlformats.org/markup-compatibility/2006" xmlns:hp="http://schemas.haansoft.com/office/presentation/8.0" lang="en-US" altLang="ko-KR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이름이 들어가고 글 내용을 쓸 수 있게 한다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답변 시 답변을 댓글 형태로 볼 수 있게 한다</a:t>
            </a:r>
            <a:endParaRPr xmlns:mc="http://schemas.openxmlformats.org/markup-compatibility/2006" xmlns:hp="http://schemas.haansoft.com/office/presentation/8.0" lang="en-US" altLang="ko-KR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1780858" y="3009345"/>
            <a:ext cx="2855401" cy="4174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INDEX</a:t>
            </a:r>
            <a:endParaRPr xmlns:mc="http://schemas.openxmlformats.org/markup-compatibility/2006" xmlns:hp="http://schemas.haansoft.com/office/presentation/8.0" kumimoji="1" lang="ko-KR" altLang="en-US" sz="22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6307547" y="1136444"/>
            <a:ext cx="5256838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개발목적 및 요구사항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6307547" y="1715774"/>
            <a:ext cx="5256838" cy="5189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2.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역할분담 및 일정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6307547" y="2296667"/>
            <a:ext cx="5256838" cy="519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6307547" y="2877616"/>
            <a:ext cx="5256838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Use-case Diagram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3" name=""/>
          <p:cNvSpPr txBox="1"/>
          <p:nvPr/>
        </p:nvSpPr>
        <p:spPr>
          <a:xfrm>
            <a:off x="6307547" y="3456946"/>
            <a:ext cx="5256838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DB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4" name=""/>
          <p:cNvSpPr txBox="1"/>
          <p:nvPr/>
        </p:nvSpPr>
        <p:spPr>
          <a:xfrm>
            <a:off x="6307547" y="4037839"/>
            <a:ext cx="5256838" cy="5111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6.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프로그램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5" name=""/>
          <p:cNvSpPr txBox="1"/>
          <p:nvPr/>
        </p:nvSpPr>
        <p:spPr>
          <a:xfrm>
            <a:off x="6307547" y="4618788"/>
            <a:ext cx="5256838" cy="5110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UI 및 기능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6" name=""/>
          <p:cNvSpPr txBox="1"/>
          <p:nvPr/>
        </p:nvSpPr>
        <p:spPr>
          <a:xfrm>
            <a:off x="6307547" y="5198118"/>
            <a:ext cx="5256838" cy="5126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후기 및 QnA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cxnSp>
        <p:nvCxnSpPr>
          <p:cNvPr id="6157" name=""/>
          <p:cNvCxnSpPr/>
          <p:nvPr/>
        </p:nvCxnSpPr>
        <p:spPr>
          <a:xfrm>
            <a:off x="5713984" y="969773"/>
            <a:ext cx="0" cy="4914007"/>
          </a:xfrm>
          <a:prstGeom prst="line">
            <a:avLst/>
          </a:prstGeom>
          <a:ln w="19089" cap="flat" cmpd="sng" algn="ctr">
            <a:solidFill>
              <a:srgbClr val="000000"/>
            </a:solidFill>
            <a:prstDash val="dash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역할 분담 및 일정</a:t>
            </a:r>
            <a:endParaRPr xmlns:mc="http://schemas.openxmlformats.org/markup-compatibility/2006" xmlns:hp="http://schemas.haansoft.com/office/presentation/8.0" kumimoji="0" lang="ko-KR" altLang="en-US" sz="3500" b="1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공통일정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88869" y="2112581"/>
            <a:ext cx="11062810" cy="3791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285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36390"/>
            <a:ext cx="10473990" cy="45378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86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1287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288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1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1297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8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4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2308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309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06249"/>
            <a:ext cx="10662877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2310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311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231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7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8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9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2320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1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210025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개발환경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0" name="직사각형 27"/>
          <p:cNvSpPr/>
          <p:nvPr/>
        </p:nvSpPr>
        <p:spPr>
          <a:xfrm>
            <a:off x="603015" y="1735138"/>
            <a:ext cx="7403699" cy="5120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</a:t>
            </a:r>
            <a:r>
              <a:rPr lang="en-US" altLang="ko-KR" sz="2200">
                <a:latin typeface="맑은 고딕"/>
                <a:cs typeface="Calibri"/>
              </a:rPr>
              <a:t> OS : Window 10 home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DB</a:t>
            </a:r>
            <a:r>
              <a:rPr lang="ko-KR" altLang="en-US" sz="2200">
                <a:latin typeface="맑은 고딕"/>
                <a:cs typeface="Calibri"/>
              </a:rPr>
              <a:t> 서버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Oracle 18c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JDK</a:t>
            </a:r>
            <a:r>
              <a:rPr lang="ko-KR" altLang="en-US" sz="2200">
                <a:latin typeface="맑은 고딕"/>
                <a:cs typeface="Calibri"/>
              </a:rPr>
              <a:t> 버전 </a:t>
            </a:r>
            <a:r>
              <a:rPr lang="en-US" altLang="ko-KR" sz="2200">
                <a:latin typeface="맑은 고딕"/>
                <a:cs typeface="Calibri"/>
              </a:rPr>
              <a:t>: jdk-11.0.2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WAS : apache-tomcat-9.0.54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Spring framework-version : 5.0.7 RELEASE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개발툴 </a:t>
            </a:r>
            <a:r>
              <a:rPr lang="en-US" altLang="ko-KR" sz="2200">
                <a:latin typeface="맑은 고딕"/>
                <a:cs typeface="Calibri"/>
              </a:rPr>
              <a:t>: Eclipse 2021-12 (v4.22), SQL Developer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21.2.1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형상관리 </a:t>
            </a:r>
            <a:r>
              <a:rPr lang="en-US" altLang="ko-KR" sz="2200">
                <a:latin typeface="맑은 고딕"/>
                <a:cs typeface="Calibri"/>
              </a:rPr>
              <a:t>: Github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플러그인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Bootstrap-5.1.3, Mybatis, JQuery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웹 표준 준수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HTML5, CSS3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2200">
              <a:latin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Usecase Diagram</a:t>
            </a:r>
            <a:endParaRPr xmlns:mc="http://schemas.openxmlformats.org/markup-compatibility/2006" xmlns:hp="http://schemas.haansoft.com/office/presentation/8.0" kumimoji="0" lang="en-US" altLang="ko-KR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1704483"/>
            <a:ext cx="9507564" cy="5150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1709671"/>
            <a:ext cx="9579590" cy="514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 구조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개발목적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3376" y="873328"/>
            <a:ext cx="10403208" cy="598184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82448" y="1050763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개체관계도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944589"/>
            <a:ext cx="7634861" cy="59105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88" y="1034585"/>
            <a:ext cx="8507012" cy="5820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프로그램 구조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rcRect l="3450" t="76770" r="1530" b="15030"/>
          <a:stretch>
            <a:fillRect/>
          </a:stretch>
        </p:blipFill>
        <p:spPr>
          <a:xfrm>
            <a:off x="1011671" y="3953330"/>
            <a:ext cx="3236827" cy="56259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1" y="1318272"/>
            <a:ext cx="5081621" cy="422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1011671" y="34163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1011671" y="45159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비밀번호 암호화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 업로드</a:t>
            </a:r>
            <a:endParaRPr lang="en-US" altLang="ko-KR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3" name="직사각형 45"/>
          <p:cNvSpPr/>
          <p:nvPr/>
        </p:nvSpPr>
        <p:spPr>
          <a:xfrm>
            <a:off x="1011671" y="5672181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페이징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345177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로그인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4720878" y="5441347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회원가입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3" name="직사각형 45"/>
          <p:cNvSpPr/>
          <p:nvPr/>
        </p:nvSpPr>
        <p:spPr>
          <a:xfrm>
            <a:off x="8310142" y="373739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마이페이지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5" name="직사각형 45"/>
          <p:cNvSpPr/>
          <p:nvPr/>
        </p:nvSpPr>
        <p:spPr>
          <a:xfrm>
            <a:off x="8310142" y="554931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이용안내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rcRect l="2800" t="59090" r="2450" b="22600"/>
          <a:stretch>
            <a:fillRect/>
          </a:stretch>
        </p:blipFill>
        <p:spPr>
          <a:xfrm>
            <a:off x="1011671" y="2161311"/>
            <a:ext cx="3236827" cy="1255010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66" name=""/>
          <p:cNvGrpSpPr/>
          <p:nvPr/>
        </p:nvGrpSpPr>
        <p:grpSpPr>
          <a:xfrm rot="0">
            <a:off x="1011671" y="4980788"/>
            <a:ext cx="3236827" cy="692422"/>
            <a:chOff x="1939012" y="4854045"/>
            <a:chExt cx="3238266" cy="692730"/>
          </a:xfrm>
        </p:grpSpPr>
        <p:pic>
          <p:nvPicPr>
            <p:cNvPr id="62" name=""/>
            <p:cNvPicPr>
              <a:picLocks noChangeAspect="1"/>
            </p:cNvPicPr>
            <p:nvPr/>
          </p:nvPicPr>
          <p:blipFill rotWithShape="1">
            <a:blip r:embed="rId5"/>
            <a:srcRect l="3450" t="89200" r="1530" b="8840"/>
            <a:stretch>
              <a:fillRect/>
            </a:stretch>
          </p:blipFill>
          <p:spPr>
            <a:xfrm>
              <a:off x="1939012" y="4873095"/>
              <a:ext cx="3238266" cy="203037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pic>
          <p:nvPicPr>
            <p:cNvPr id="61" name=""/>
            <p:cNvPicPr>
              <a:picLocks noChangeAspect="1"/>
            </p:cNvPicPr>
            <p:nvPr/>
          </p:nvPicPr>
          <p:blipFill rotWithShape="1">
            <a:blip r:embed="rId6"/>
            <a:srcRect l="3450" t="93200" r="1530" b="2470"/>
            <a:stretch>
              <a:fillRect/>
            </a:stretch>
          </p:blipFill>
          <p:spPr>
            <a:xfrm>
              <a:off x="1939012" y="5098402"/>
              <a:ext cx="3238266" cy="448372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sp>
          <p:nvSpPr>
            <p:cNvPr id="65" name=""/>
            <p:cNvSpPr/>
            <p:nvPr/>
          </p:nvSpPr>
          <p:spPr>
            <a:xfrm>
              <a:off x="1939012" y="4854045"/>
              <a:ext cx="3238266" cy="680432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67" name=""/>
          <p:cNvPicPr>
            <a:picLocks noChangeAspect="1"/>
          </p:cNvPicPr>
          <p:nvPr/>
        </p:nvPicPr>
        <p:blipFill rotWithShape="1">
          <a:blip r:embed="rId7"/>
          <a:srcRect l="2800" t="41050" r="2450" b="40590"/>
          <a:stretch>
            <a:fillRect/>
          </a:stretch>
        </p:blipFill>
        <p:spPr>
          <a:xfrm>
            <a:off x="4720878" y="2192918"/>
            <a:ext cx="3236827" cy="125885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rcRect l="2800" t="77310" r="2450"/>
          <a:stretch>
            <a:fillRect/>
          </a:stretch>
        </p:blipFill>
        <p:spPr>
          <a:xfrm>
            <a:off x="4720878" y="3901191"/>
            <a:ext cx="3236827" cy="15550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9"/>
          <a:srcRect l="3450" t="10960" r="1530" b="66510"/>
          <a:stretch>
            <a:fillRect/>
          </a:stretch>
        </p:blipFill>
        <p:spPr>
          <a:xfrm>
            <a:off x="8310142" y="2192918"/>
            <a:ext cx="3228687" cy="154448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0"/>
          <a:srcRect l="2800" r="2450" b="81170"/>
          <a:stretch>
            <a:fillRect/>
          </a:stretch>
        </p:blipFill>
        <p:spPr>
          <a:xfrm>
            <a:off x="8310142" y="4258719"/>
            <a:ext cx="3236827" cy="129059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2" y="1277330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3102464" y="388690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3102464" y="60502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6825857" y="453534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호텔 예약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rcRect l="2800" t="18580" r="2450" b="58680"/>
          <a:stretch>
            <a:fillRect/>
          </a:stretch>
        </p:blipFill>
        <p:spPr>
          <a:xfrm>
            <a:off x="3102464" y="2327884"/>
            <a:ext cx="3236827" cy="15590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l="3450" t="33640" r="1530" b="45830"/>
          <a:stretch>
            <a:fillRect/>
          </a:stretch>
        </p:blipFill>
        <p:spPr>
          <a:xfrm>
            <a:off x="3102464" y="4643305"/>
            <a:ext cx="3236827" cy="14069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rcRect l="3450" t="54170" r="1530" b="22920"/>
          <a:stretch>
            <a:fillRect/>
          </a:stretch>
        </p:blipFill>
        <p:spPr>
          <a:xfrm>
            <a:off x="6825857" y="2964494"/>
            <a:ext cx="3236827" cy="157084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983619" y="1203278"/>
            <a:ext cx="6874697" cy="423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441002" y="5455484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l="20830" t="48500" r="4360" b="24410"/>
          <a:stretch>
            <a:fillRect/>
          </a:stretch>
        </p:blipFill>
        <p:spPr>
          <a:xfrm>
            <a:off x="7942614" y="2030148"/>
            <a:ext cx="2542663" cy="17253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rcRect l="20830" r="4360" b="51320"/>
          <a:stretch>
            <a:fillRect/>
          </a:stretch>
        </p:blipFill>
        <p:spPr>
          <a:xfrm>
            <a:off x="2193306" y="2030148"/>
            <a:ext cx="2542663" cy="310059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5"/>
          <a:srcRect l="20830" t="78060" r="4360"/>
          <a:stretch>
            <a:fillRect/>
          </a:stretch>
        </p:blipFill>
        <p:spPr>
          <a:xfrm>
            <a:off x="5067959" y="2030148"/>
            <a:ext cx="2542663" cy="1397436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50386"/>
            <a:ext cx="5081619" cy="41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73119" y="5836512"/>
            <a:ext cx="8869596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이미지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CSS, JS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rcRect t="52620" r="24550" b="15120"/>
          <a:stretch>
            <a:fillRect/>
          </a:stretch>
        </p:blipFill>
        <p:spPr>
          <a:xfrm>
            <a:off x="2173120" y="1763081"/>
            <a:ext cx="2542664" cy="22109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rcRect l="22430" r="16920"/>
          <a:stretch>
            <a:fillRect/>
          </a:stretch>
        </p:blipFill>
        <p:spPr>
          <a:xfrm>
            <a:off x="5068887" y="1763081"/>
            <a:ext cx="2540809" cy="385164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5"/>
          <a:srcRect l="15160" t="50870" r="14780" b="570"/>
          <a:stretch>
            <a:fillRect/>
          </a:stretch>
        </p:blipFill>
        <p:spPr>
          <a:xfrm>
            <a:off x="7991011" y="1763081"/>
            <a:ext cx="2542664" cy="332900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82121"/>
            <a:ext cx="5081619" cy="41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583877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호텔 룸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951777" y="49859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통계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7" name="직사각형 45"/>
          <p:cNvSpPr/>
          <p:nvPr/>
        </p:nvSpPr>
        <p:spPr>
          <a:xfrm>
            <a:off x="4720878" y="342758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회원관리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8" name="직사각형 45"/>
          <p:cNvSpPr/>
          <p:nvPr/>
        </p:nvSpPr>
        <p:spPr>
          <a:xfrm>
            <a:off x="951777" y="255340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8489980" y="461298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예약관리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t="35280" r="2300" b="48110"/>
          <a:stretch>
            <a:fillRect/>
          </a:stretch>
        </p:blipFill>
        <p:spPr>
          <a:xfrm>
            <a:off x="4720878" y="2288555"/>
            <a:ext cx="3236827" cy="113903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rcRect t="31310" r="2300" b="64650"/>
          <a:stretch>
            <a:fillRect/>
          </a:stretch>
        </p:blipFill>
        <p:spPr>
          <a:xfrm>
            <a:off x="951777" y="2276437"/>
            <a:ext cx="3236827" cy="276968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0" name=""/>
          <p:cNvGrpSpPr/>
          <p:nvPr/>
        </p:nvGrpSpPr>
        <p:grpSpPr>
          <a:xfrm rot="0">
            <a:off x="951777" y="3347832"/>
            <a:ext cx="3236827" cy="1662426"/>
            <a:chOff x="1939012" y="3227614"/>
            <a:chExt cx="3238266" cy="1663165"/>
          </a:xfrm>
        </p:grpSpPr>
        <p:pic>
          <p:nvPicPr>
            <p:cNvPr id="77" name=""/>
            <p:cNvPicPr>
              <a:picLocks noChangeAspect="1"/>
            </p:cNvPicPr>
            <p:nvPr/>
          </p:nvPicPr>
          <p:blipFill rotWithShape="1">
            <a:blip r:embed="rId5"/>
            <a:srcRect l="2110" t="52000" r="12460" b="29170"/>
            <a:stretch>
              <a:fillRect/>
            </a:stretch>
          </p:blipFill>
          <p:spPr>
            <a:xfrm>
              <a:off x="1939012" y="3599473"/>
              <a:ext cx="3238266" cy="12913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/>
            <p:cNvPicPr>
              <a:picLocks noChangeAspect="1"/>
            </p:cNvPicPr>
            <p:nvPr/>
          </p:nvPicPr>
          <p:blipFill rotWithShape="1">
            <a:blip r:embed="rId6"/>
            <a:srcRect t="57860" r="8210" b="38010"/>
            <a:stretch>
              <a:fillRect/>
            </a:stretch>
          </p:blipFill>
          <p:spPr>
            <a:xfrm>
              <a:off x="1939012" y="3287108"/>
              <a:ext cx="3238266" cy="283782"/>
            </a:xfrm>
            <a:prstGeom prst="rect">
              <a:avLst/>
            </a:prstGeom>
          </p:spPr>
        </p:pic>
        <p:sp>
          <p:nvSpPr>
            <p:cNvPr id="79" name=""/>
            <p:cNvSpPr/>
            <p:nvPr/>
          </p:nvSpPr>
          <p:spPr>
            <a:xfrm>
              <a:off x="1939012" y="3227614"/>
              <a:ext cx="3238266" cy="1648384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2" name=""/>
          <p:cNvPicPr>
            <a:picLocks noChangeAspect="1"/>
          </p:cNvPicPr>
          <p:nvPr/>
        </p:nvPicPr>
        <p:blipFill rotWithShape="1">
          <a:blip r:embed="rId7"/>
          <a:srcRect l="2110" t="28410" r="12460" b="48110"/>
          <a:stretch>
            <a:fillRect/>
          </a:stretch>
        </p:blipFill>
        <p:spPr>
          <a:xfrm>
            <a:off x="4720878" y="4228900"/>
            <a:ext cx="3236827" cy="1609875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7" name=""/>
          <p:cNvGrpSpPr/>
          <p:nvPr/>
        </p:nvGrpSpPr>
        <p:grpSpPr>
          <a:xfrm rot="0">
            <a:off x="8489980" y="2220179"/>
            <a:ext cx="3236827" cy="2414811"/>
            <a:chOff x="8783662" y="2277340"/>
            <a:chExt cx="3238266" cy="2415885"/>
          </a:xfrm>
        </p:grpSpPr>
        <p:pic>
          <p:nvPicPr>
            <p:cNvPr id="83" name=""/>
            <p:cNvPicPr>
              <a:picLocks noChangeAspect="1"/>
            </p:cNvPicPr>
            <p:nvPr/>
          </p:nvPicPr>
          <p:blipFill rotWithShape="1">
            <a:blip r:embed="rId8"/>
            <a:srcRect t="10100" r="2300" b="73110"/>
            <a:stretch>
              <a:fillRect/>
            </a:stretch>
          </p:blipFill>
          <p:spPr>
            <a:xfrm>
              <a:off x="8783662" y="2277340"/>
              <a:ext cx="3238266" cy="1151659"/>
            </a:xfrm>
            <a:prstGeom prst="rect">
              <a:avLst/>
            </a:prstGeom>
          </p:spPr>
        </p:pic>
        <p:pic>
          <p:nvPicPr>
            <p:cNvPr id="85" name=""/>
            <p:cNvPicPr>
              <a:picLocks noChangeAspect="1"/>
            </p:cNvPicPr>
            <p:nvPr/>
          </p:nvPicPr>
          <p:blipFill rotWithShape="1">
            <a:blip r:embed="rId9"/>
            <a:srcRect l="2110" t="9720" r="12460" b="71840"/>
            <a:stretch>
              <a:fillRect/>
            </a:stretch>
          </p:blipFill>
          <p:spPr>
            <a:xfrm>
              <a:off x="8783662" y="3429000"/>
              <a:ext cx="3238266" cy="1264226"/>
            </a:xfrm>
            <a:prstGeom prst="rect">
              <a:avLst/>
            </a:prstGeom>
          </p:spPr>
        </p:pic>
        <p:sp>
          <p:nvSpPr>
            <p:cNvPr id="86" name=""/>
            <p:cNvSpPr/>
            <p:nvPr/>
          </p:nvSpPr>
          <p:spPr>
            <a:xfrm>
              <a:off x="8783662" y="2277340"/>
              <a:ext cx="3238266" cy="2393869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71543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097811" y="356101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2" name="직사각형 45"/>
          <p:cNvSpPr/>
          <p:nvPr/>
        </p:nvSpPr>
        <p:spPr>
          <a:xfrm>
            <a:off x="2097811" y="451003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3" name="직사각형 45"/>
          <p:cNvSpPr/>
          <p:nvPr/>
        </p:nvSpPr>
        <p:spPr>
          <a:xfrm>
            <a:off x="6093292" y="382997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답글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rcRect t="51960" r="2300" b="31370"/>
          <a:stretch>
            <a:fillRect/>
          </a:stretch>
        </p:blipFill>
        <p:spPr>
          <a:xfrm>
            <a:off x="2097811" y="2417721"/>
            <a:ext cx="3236827" cy="114329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4"/>
          <a:srcRect t="27200" r="2300" b="68870"/>
          <a:stretch>
            <a:fillRect/>
          </a:stretch>
        </p:blipFill>
        <p:spPr>
          <a:xfrm>
            <a:off x="2097811" y="4240281"/>
            <a:ext cx="3236828" cy="26975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5"/>
          <a:srcRect t="68750" r="2300" b="10650"/>
          <a:stretch>
            <a:fillRect/>
          </a:stretch>
        </p:blipFill>
        <p:spPr>
          <a:xfrm>
            <a:off x="6093292" y="2417721"/>
            <a:ext cx="3236828" cy="141224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개발목적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5300994" y="3139478"/>
            <a:ext cx="5978242" cy="160324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애견을 돌볼 여건이 안될 때 상담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헛걸음 없이 원하는 날짜에 적정 가격으로 강아지를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맡길 수 있는 애견호텔 서비스입니다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02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7222" y="2059073"/>
            <a:ext cx="3531474" cy="4033512"/>
          </a:xfrm>
          <a:prstGeom prst="rect">
            <a:avLst/>
          </a:prstGeom>
          <a:noFill/>
        </p:spPr>
      </p:pic>
      <p:cxnSp>
        <p:nvCxnSpPr>
          <p:cNvPr id="10277" name="직선 연결선 9"/>
          <p:cNvCxnSpPr/>
          <p:nvPr/>
        </p:nvCxnSpPr>
        <p:spPr>
          <a:xfrm rot="16200000" flipH="1">
            <a:off x="2563968" y="3859749"/>
            <a:ext cx="4465675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92800" y="1160964"/>
            <a:ext cx="6874697" cy="41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93307" y="5212175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rcRect l="19210" t="14030" b="48470"/>
          <a:stretch>
            <a:fillRect/>
          </a:stretch>
        </p:blipFill>
        <p:spPr>
          <a:xfrm>
            <a:off x="3332269" y="2266026"/>
            <a:ext cx="2761023" cy="25706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rcRect l="19210" t="51530" b="21110"/>
          <a:stretch>
            <a:fillRect/>
          </a:stretch>
        </p:blipFill>
        <p:spPr>
          <a:xfrm>
            <a:off x="6586986" y="2266026"/>
            <a:ext cx="2761023" cy="187559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사용자 메인페이지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8374" y="906641"/>
            <a:ext cx="6067753" cy="59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3834" y="1145535"/>
            <a:ext cx="5824072" cy="570963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0113" y="1987046"/>
            <a:ext cx="5489393" cy="788126"/>
          </a:xfrm>
          <a:prstGeom prst="rect">
            <a:avLst/>
          </a:prstGeom>
        </p:spPr>
      </p:pic>
      <p:sp>
        <p:nvSpPr>
          <p:cNvPr id="64" name=""/>
          <p:cNvSpPr/>
          <p:nvPr/>
        </p:nvSpPr>
        <p:spPr>
          <a:xfrm>
            <a:off x="5300995" y="1122722"/>
            <a:ext cx="2304864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5" name=""/>
          <p:cNvSpPr/>
          <p:nvPr/>
        </p:nvSpPr>
        <p:spPr>
          <a:xfrm>
            <a:off x="6525454" y="1987046"/>
            <a:ext cx="547405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66" name=""/>
          <p:cNvCxnSpPr/>
          <p:nvPr/>
        </p:nvCxnSpPr>
        <p:spPr>
          <a:xfrm>
            <a:off x="7461805" y="1482857"/>
            <a:ext cx="720270" cy="504189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/>
          <p:nvPr/>
        </p:nvSpPr>
        <p:spPr>
          <a:xfrm>
            <a:off x="2347888" y="1122722"/>
            <a:ext cx="576216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 txBox="1"/>
          <p:nvPr/>
        </p:nvSpPr>
        <p:spPr>
          <a:xfrm>
            <a:off x="7657936" y="3283532"/>
            <a:ext cx="4341570" cy="2402948"/>
          </a:xfrm>
          <a:prstGeom prst="rect">
            <a:avLst/>
          </a:prstGeom>
          <a:ln w="12700">
            <a:solidFill>
              <a:schemeClr val="accent1">
                <a:shade val="20000"/>
              </a:scheme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로고를 클릭하면 메인페이지로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상단 메뉴 클릭 시 해당 메뉴 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최신 공지사항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4.</a:t>
            </a:r>
            <a:r>
              <a:rPr lang="ko-KR" altLang="en-US" sz="1900">
                <a:latin typeface="맑은 고딕"/>
                <a:ea typeface="맑은 고딕"/>
              </a:rPr>
              <a:t> 무작위 룸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69" name=""/>
          <p:cNvSpPr/>
          <p:nvPr/>
        </p:nvSpPr>
        <p:spPr>
          <a:xfrm>
            <a:off x="6381400" y="1915019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0" name=""/>
          <p:cNvSpPr/>
          <p:nvPr/>
        </p:nvSpPr>
        <p:spPr>
          <a:xfrm>
            <a:off x="1699645" y="1842992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1807" y="2089370"/>
            <a:ext cx="1123950" cy="762000"/>
          </a:xfrm>
          <a:prstGeom prst="rect">
            <a:avLst/>
          </a:prstGeom>
        </p:spPr>
      </p:pic>
      <p:cxnSp>
        <p:nvCxnSpPr>
          <p:cNvPr id="72" name=""/>
          <p:cNvCxnSpPr>
            <a:endCxn id="71" idx="0"/>
          </p:cNvCxnSpPr>
          <p:nvPr/>
        </p:nvCxnSpPr>
        <p:spPr>
          <a:xfrm rot="16200000" flipH="1">
            <a:off x="2289605" y="1685194"/>
            <a:ext cx="606513" cy="20184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"/>
          <p:cNvSpPr/>
          <p:nvPr/>
        </p:nvSpPr>
        <p:spPr>
          <a:xfrm>
            <a:off x="2131807" y="2059073"/>
            <a:ext cx="115243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" name=""/>
          <p:cNvSpPr/>
          <p:nvPr/>
        </p:nvSpPr>
        <p:spPr>
          <a:xfrm>
            <a:off x="2347888" y="4485483"/>
            <a:ext cx="4033512" cy="74277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" name=""/>
          <p:cNvSpPr/>
          <p:nvPr/>
        </p:nvSpPr>
        <p:spPr>
          <a:xfrm>
            <a:off x="2347888" y="5228261"/>
            <a:ext cx="4753782" cy="136851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" name=""/>
          <p:cNvSpPr/>
          <p:nvPr/>
        </p:nvSpPr>
        <p:spPr>
          <a:xfrm>
            <a:off x="1987753" y="4219883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7" name=""/>
          <p:cNvSpPr/>
          <p:nvPr/>
        </p:nvSpPr>
        <p:spPr>
          <a:xfrm>
            <a:off x="1987752" y="5084207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마이페이지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최성호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b="9210"/>
          <a:stretch>
            <a:fillRect/>
          </a:stretch>
        </p:blipFill>
        <p:spPr>
          <a:xfrm>
            <a:off x="3239451" y="1797630"/>
            <a:ext cx="7119935" cy="4610721"/>
          </a:xfrm>
          <a:prstGeom prst="rect">
            <a:avLst/>
          </a:prstGeom>
        </p:spPr>
      </p:pic>
      <p:sp>
        <p:nvSpPr>
          <p:cNvPr id="40" name="직사각형 21"/>
          <p:cNvSpPr/>
          <p:nvPr/>
        </p:nvSpPr>
        <p:spPr>
          <a:xfrm>
            <a:off x="6382068" y="6013920"/>
            <a:ext cx="745924" cy="34682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40"/>
            <a:ext cx="1440997" cy="2436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수정하러가기 클릭 시 내정보수정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내정보 관리 페이지에서는 회원가입시 입력한 정보 확인만 가능하다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6093292" y="5974902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6401110" y="5813216"/>
            <a:ext cx="796619" cy="1915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3292" y="5631554"/>
            <a:ext cx="326859" cy="382364"/>
          </a:xfrm>
          <a:prstGeom prst="rect">
            <a:avLst/>
          </a:prstGeom>
        </p:spPr>
      </p:pic>
      <p:sp>
        <p:nvSpPr>
          <p:cNvPr id="43" name="TextBox 20"/>
          <p:cNvSpPr txBox="1"/>
          <p:nvPr/>
        </p:nvSpPr>
        <p:spPr>
          <a:xfrm>
            <a:off x="124369" y="981426"/>
            <a:ext cx="1620012" cy="606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아이디를 제외한 정보 모두 수정 가능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아이디는 비활성화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이메일 입력후 인증하기 클릭 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이메일로 발송된 인증번호 작성시 완료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수정반영하기 클릭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인증완료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수정정보 저장후 내정보 관리페이지로 이동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미인증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비밀번호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생일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핸드폰번호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이메일에 정규식 적용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840" y="1930921"/>
            <a:ext cx="7525286" cy="4356380"/>
          </a:xfrm>
          <a:prstGeom prst="rect">
            <a:avLst/>
          </a:prstGeom>
        </p:spPr>
      </p:pic>
      <p:sp>
        <p:nvSpPr>
          <p:cNvPr id="51" name="직사각형 21"/>
          <p:cNvSpPr/>
          <p:nvPr/>
        </p:nvSpPr>
        <p:spPr>
          <a:xfrm>
            <a:off x="2809840" y="2341606"/>
            <a:ext cx="7285455" cy="447548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48"/>
          <p:cNvSpPr/>
          <p:nvPr/>
        </p:nvSpPr>
        <p:spPr>
          <a:xfrm>
            <a:off x="2790798" y="20815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rcRect b="76770"/>
          <a:stretch>
            <a:fillRect/>
          </a:stretch>
        </p:blipFill>
        <p:spPr>
          <a:xfrm>
            <a:off x="7777634" y="996294"/>
            <a:ext cx="4235846" cy="1569084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7777635" y="2565380"/>
            <a:ext cx="4235845" cy="279672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정규식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유효성검사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0" y="981423"/>
            <a:ext cx="1744382" cy="584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이메일 입력 후 인증하기 클릭시 입력한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입력한 인증번호가 발송한 인증번호와 다를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입력한 인증번호가 발송한 인증번호와 같을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 이메일 미인증시 인증번호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나온다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따라서 내정보 수정시 반드시 이메일 인증을 해야 수정반영이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5.</a:t>
            </a:r>
            <a:r>
              <a:rPr lang="ko-KR" altLang="en-US" sz="1400" b="1">
                <a:ea typeface="나눔스퀘어_ac"/>
              </a:rPr>
              <a:t>수정반영하기 클릭 시 입력된 정보대로 수정 된후 내정보 관리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1561" y="1961387"/>
            <a:ext cx="6597892" cy="146619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9455" y="1716567"/>
            <a:ext cx="2926713" cy="977918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64" name="직사각형 21"/>
          <p:cNvSpPr/>
          <p:nvPr/>
        </p:nvSpPr>
        <p:spPr>
          <a:xfrm>
            <a:off x="8442376" y="2205527"/>
            <a:ext cx="498506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48"/>
          <p:cNvSpPr/>
          <p:nvPr/>
        </p:nvSpPr>
        <p:spPr>
          <a:xfrm>
            <a:off x="8674767" y="18551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6" name="직사각형 21"/>
          <p:cNvSpPr/>
          <p:nvPr/>
        </p:nvSpPr>
        <p:spPr>
          <a:xfrm>
            <a:off x="5354427" y="3058249"/>
            <a:ext cx="729343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7" name=""/>
          <p:cNvCxnSpPr/>
          <p:nvPr/>
        </p:nvCxnSpPr>
        <p:spPr>
          <a:xfrm rot="5400000">
            <a:off x="7757231" y="3400231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"/>
          <p:cNvCxnSpPr/>
          <p:nvPr/>
        </p:nvCxnSpPr>
        <p:spPr>
          <a:xfrm rot="16200000" flipH="1">
            <a:off x="8770912" y="3004156"/>
            <a:ext cx="1382857" cy="112333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4759" y="4257252"/>
            <a:ext cx="2611409" cy="1152013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0" name="타원 48"/>
          <p:cNvSpPr/>
          <p:nvPr/>
        </p:nvSpPr>
        <p:spPr>
          <a:xfrm>
            <a:off x="9329283" y="39287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3463" y="4317768"/>
            <a:ext cx="2485818" cy="1091496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2" name="타원 48"/>
          <p:cNvSpPr/>
          <p:nvPr/>
        </p:nvSpPr>
        <p:spPr>
          <a:xfrm>
            <a:off x="6843463" y="410533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3" name="타원 48"/>
          <p:cNvSpPr/>
          <p:nvPr/>
        </p:nvSpPr>
        <p:spPr>
          <a:xfrm>
            <a:off x="2026616" y="4620827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4" name="타원 48"/>
          <p:cNvSpPr/>
          <p:nvPr/>
        </p:nvSpPr>
        <p:spPr>
          <a:xfrm>
            <a:off x="5088311" y="29520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5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59674" y="4863517"/>
            <a:ext cx="3297781" cy="935755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6" name=""/>
          <p:cNvCxnSpPr/>
          <p:nvPr/>
        </p:nvCxnSpPr>
        <p:spPr>
          <a:xfrm rot="5400000">
            <a:off x="4562475" y="3953422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이메일 전송 및 인증확인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사용자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663" y="1838807"/>
            <a:ext cx="6787262" cy="413609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8"/>
            <a:ext cx="1440997" cy="4998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사용자가 애견호텔을 예약하면 예약관리에 승인대기중이 표시 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관리자가 예약을 승인하면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예약완료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관리자가 예약을 거절하면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승인취소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상세보기 클릭시 예약정보 상세보기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7565824" y="49648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7587795" y="44290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7853911" y="3075250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48"/>
          <p:cNvSpPr/>
          <p:nvPr/>
        </p:nvSpPr>
        <p:spPr>
          <a:xfrm>
            <a:off x="7587795" y="3215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2" name="타원 48"/>
          <p:cNvSpPr/>
          <p:nvPr/>
        </p:nvSpPr>
        <p:spPr>
          <a:xfrm>
            <a:off x="10060581" y="343992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81926" y="930255"/>
            <a:ext cx="3227536" cy="3711270"/>
          </a:xfrm>
          <a:prstGeom prst="rect">
            <a:avLst/>
          </a:prstGeom>
        </p:spPr>
      </p:pic>
      <p:sp>
        <p:nvSpPr>
          <p:cNvPr id="55" name="직사각형 21"/>
          <p:cNvSpPr/>
          <p:nvPr/>
        </p:nvSpPr>
        <p:spPr>
          <a:xfrm>
            <a:off x="7831940" y="4835918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21"/>
          <p:cNvSpPr/>
          <p:nvPr/>
        </p:nvSpPr>
        <p:spPr>
          <a:xfrm>
            <a:off x="7853910" y="4331317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8581926" y="4819674"/>
            <a:ext cx="3227536" cy="1194244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조건문 활용하여 예약진행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승인진행 단계를 한 곳에 표현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cxnSp>
        <p:nvCxnSpPr>
          <p:cNvPr id="58" name=""/>
          <p:cNvCxnSpPr/>
          <p:nvPr/>
        </p:nvCxnSpPr>
        <p:spPr>
          <a:xfrm flipV="1">
            <a:off x="7365651" y="1838807"/>
            <a:ext cx="1216274" cy="80807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페이징처리 소스 및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SQL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문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726555"/>
            <a:ext cx="5225204" cy="3340595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0251" y="1726555"/>
            <a:ext cx="5301050" cy="3340595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523800" y="5358185"/>
            <a:ext cx="11097502" cy="80926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예약정보와 룸정보를 불러오기 위해 예약 테이블과 룸정보 테이블을 </a:t>
            </a:r>
            <a:r>
              <a:rPr lang="en-US" altLang="ko-KR" sz="1400" b="1">
                <a:solidFill>
                  <a:schemeClr val="tx1"/>
                </a:solidFill>
              </a:rPr>
              <a:t>JOIN</a:t>
            </a:r>
            <a:r>
              <a:rPr lang="ko-KR" altLang="en-US" sz="1400" b="1">
                <a:solidFill>
                  <a:schemeClr val="tx1"/>
                </a:solidFill>
              </a:rPr>
              <a:t>했고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서브쿼리로 페이징처리 구현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6412" y="1889938"/>
            <a:ext cx="6426518" cy="4608052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4853179" y="5345567"/>
            <a:ext cx="57548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39"/>
            <a:ext cx="1440997" cy="328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목록클릭 시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예약취소 클릭 시 예약취소가 완료되었다는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뜨고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예약취소 클릭 시 진행상태를 예약취소 상태로 변경한다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5827176" y="544914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4587063" y="5478700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5466744" y="5345567"/>
            <a:ext cx="35044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3407" y="5478700"/>
            <a:ext cx="3567514" cy="101929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</p:pic>
      <p:cxnSp>
        <p:nvCxnSpPr>
          <p:cNvPr id="55" name=""/>
          <p:cNvCxnSpPr/>
          <p:nvPr/>
        </p:nvCxnSpPr>
        <p:spPr>
          <a:xfrm>
            <a:off x="5244881" y="5611835"/>
            <a:ext cx="1768526" cy="7216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rcRect l="32520"/>
          <a:stretch>
            <a:fillRect/>
          </a:stretch>
        </p:blipFill>
        <p:spPr>
          <a:xfrm>
            <a:off x="8338892" y="1586746"/>
            <a:ext cx="3781046" cy="3030323"/>
          </a:xfrm>
          <a:prstGeom prst="rect">
            <a:avLst/>
          </a:prstGeom>
        </p:spPr>
      </p:pic>
      <p:sp>
        <p:nvSpPr>
          <p:cNvPr id="57" name="타원 48"/>
          <p:cNvSpPr/>
          <p:nvPr/>
        </p:nvSpPr>
        <p:spPr>
          <a:xfrm>
            <a:off x="11393627" y="297523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8" name="직사각형 21"/>
          <p:cNvSpPr/>
          <p:nvPr/>
        </p:nvSpPr>
        <p:spPr>
          <a:xfrm>
            <a:off x="10899904" y="2871654"/>
            <a:ext cx="493257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5931" y="2044428"/>
            <a:ext cx="8406839" cy="189463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정보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328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등록클릭 시 마이펫 등록페이지로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상세보기 클릭 시 펫정보 상세보기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칸 넓어짐을 막기위해 글자수 표시제한을 두어 </a:t>
            </a:r>
            <a:r>
              <a:rPr lang="en-US" altLang="ko-KR" sz="1400" b="1">
                <a:ea typeface="나눔스퀘어_ac"/>
              </a:rPr>
              <a:t>‘....’</a:t>
            </a:r>
            <a:r>
              <a:rPr lang="ko-KR" altLang="en-US" sz="1400" b="1">
                <a:ea typeface="나눔스퀘어_ac"/>
              </a:rPr>
              <a:t>으로 표시되게 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9928293" y="227895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10156325" y="2529474"/>
            <a:ext cx="480760" cy="2948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10090145" y="309318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9451788" y="3247005"/>
            <a:ext cx="61931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47440" y="4300180"/>
            <a:ext cx="2199297" cy="1104409"/>
          </a:xfrm>
          <a:prstGeom prst="rect">
            <a:avLst/>
          </a:prstGeom>
        </p:spPr>
      </p:pic>
      <p:sp>
        <p:nvSpPr>
          <p:cNvPr id="68" name="직사각형 21"/>
          <p:cNvSpPr/>
          <p:nvPr/>
        </p:nvSpPr>
        <p:spPr>
          <a:xfrm>
            <a:off x="7308509" y="3066267"/>
            <a:ext cx="1618997" cy="599494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0" name=""/>
          <p:cNvCxnSpPr>
            <a:stCxn id="68" idx="2"/>
          </p:cNvCxnSpPr>
          <p:nvPr/>
        </p:nvCxnSpPr>
        <p:spPr>
          <a:xfrm rot="10800000" flipV="1">
            <a:off x="6778787" y="3665762"/>
            <a:ext cx="1339220" cy="63441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48"/>
          <p:cNvSpPr/>
          <p:nvPr/>
        </p:nvSpPr>
        <p:spPr>
          <a:xfrm>
            <a:off x="6512672" y="39829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5235" y="1797630"/>
            <a:ext cx="5731502" cy="457948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등록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등록하기클릭 시 마이펫 정보페이지로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4637" y="1124239"/>
            <a:ext cx="3934405" cy="5443296"/>
          </a:xfrm>
          <a:prstGeom prst="rect">
            <a:avLst/>
          </a:prstGeom>
        </p:spPr>
      </p:pic>
      <p:sp>
        <p:nvSpPr>
          <p:cNvPr id="61" name="타원 48"/>
          <p:cNvSpPr/>
          <p:nvPr/>
        </p:nvSpPr>
        <p:spPr>
          <a:xfrm>
            <a:off x="3991492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4257608" y="5909347"/>
            <a:ext cx="604529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5262476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4862138" y="5909347"/>
            <a:ext cx="40033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29645" y="1930839"/>
            <a:ext cx="5264985" cy="435099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상세보기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569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편집 클릭 시 펫정보 수정하기페이지로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삭제 클릭 시 펫정보 삭제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목록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 펫정보 상세보기 페이지에서는 펫등록할때 입력한 정보 확인만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5960234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6140896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7380623" y="1585198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7" name="직사각형 21"/>
          <p:cNvSpPr/>
          <p:nvPr/>
        </p:nvSpPr>
        <p:spPr>
          <a:xfrm>
            <a:off x="6547314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직사각형 21"/>
          <p:cNvSpPr/>
          <p:nvPr/>
        </p:nvSpPr>
        <p:spPr>
          <a:xfrm>
            <a:off x="6953733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타원 48"/>
          <p:cNvSpPr/>
          <p:nvPr/>
        </p:nvSpPr>
        <p:spPr>
          <a:xfrm>
            <a:off x="7232593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6738" y="1232292"/>
            <a:ext cx="3998723" cy="13623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1" name=""/>
          <p:cNvCxnSpPr>
            <a:stCxn id="67" idx="0"/>
            <a:endCxn id="70" idx="1"/>
          </p:cNvCxnSpPr>
          <p:nvPr/>
        </p:nvCxnSpPr>
        <p:spPr>
          <a:xfrm flipV="1">
            <a:off x="6750523" y="1913462"/>
            <a:ext cx="896215" cy="7873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060" y="1900789"/>
            <a:ext cx="6340832" cy="4274825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수정하기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 클릭 시 입력내용 저장한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1987331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4" name="타원 48"/>
          <p:cNvSpPr/>
          <p:nvPr/>
        </p:nvSpPr>
        <p:spPr>
          <a:xfrm>
            <a:off x="2948929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2615236" y="5690369"/>
            <a:ext cx="33369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직사각형 21"/>
          <p:cNvSpPr/>
          <p:nvPr/>
        </p:nvSpPr>
        <p:spPr>
          <a:xfrm>
            <a:off x="2253447" y="5690369"/>
            <a:ext cx="352734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6263" y="5690369"/>
            <a:ext cx="4308147" cy="990159"/>
          </a:xfrm>
          <a:prstGeom prst="rect">
            <a:avLst/>
          </a:prstGeom>
          <a:ln>
            <a:solidFill>
              <a:srgbClr val="3b5735"/>
            </a:solidFill>
          </a:ln>
        </p:spPr>
      </p:pic>
      <p:cxnSp>
        <p:nvCxnSpPr>
          <p:cNvPr id="73" name=""/>
          <p:cNvCxnSpPr>
            <a:stCxn id="71" idx="2"/>
          </p:cNvCxnSpPr>
          <p:nvPr/>
        </p:nvCxnSpPr>
        <p:spPr>
          <a:xfrm>
            <a:off x="2429813" y="5956637"/>
            <a:ext cx="4796450" cy="37688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파일업로드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464403"/>
            <a:ext cx="9330835" cy="526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예약 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8023" y="922481"/>
            <a:ext cx="6482430" cy="5818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27869" y="1987046"/>
            <a:ext cx="9779340" cy="30497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메인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상단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로그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마이페이지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이용안내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공지사항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81000" lvl="3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		    예약하기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문의게시판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콘텐츠 영역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시설 사진 첨부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하단메뉴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회사 정보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549" y="1065929"/>
            <a:ext cx="6508904" cy="5314764"/>
          </a:xfrm>
          <a:prstGeom prst="rect">
            <a:avLst/>
          </a:prstGeom>
        </p:spPr>
      </p:pic>
      <p:sp>
        <p:nvSpPr>
          <p:cNvPr id="76" name=""/>
          <p:cNvSpPr/>
          <p:nvPr/>
        </p:nvSpPr>
        <p:spPr>
          <a:xfrm>
            <a:off x="2852077" y="2464225"/>
            <a:ext cx="5157133" cy="53119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" name=""/>
          <p:cNvSpPr/>
          <p:nvPr/>
        </p:nvSpPr>
        <p:spPr>
          <a:xfrm>
            <a:off x="2852077" y="2995424"/>
            <a:ext cx="5978241" cy="50418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82" name=""/>
          <p:cNvSpPr/>
          <p:nvPr/>
        </p:nvSpPr>
        <p:spPr>
          <a:xfrm>
            <a:off x="2852077" y="4003802"/>
            <a:ext cx="5978241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" name=""/>
          <p:cNvSpPr/>
          <p:nvPr/>
        </p:nvSpPr>
        <p:spPr>
          <a:xfrm>
            <a:off x="2419915" y="227515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9" name=""/>
          <p:cNvSpPr/>
          <p:nvPr/>
        </p:nvSpPr>
        <p:spPr>
          <a:xfrm>
            <a:off x="2419915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0" name=""/>
          <p:cNvSpPr/>
          <p:nvPr/>
        </p:nvSpPr>
        <p:spPr>
          <a:xfrm>
            <a:off x="2419915" y="3787721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8974372" y="2465416"/>
            <a:ext cx="2881080" cy="2402710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한달 전 날짜는 나오지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지나간 날짜는 흐려지고 클릭이 되지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일반적인 날짜들은 클릭할 수 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2077" y="1194749"/>
            <a:ext cx="6186448" cy="5185944"/>
          </a:xfrm>
          <a:prstGeom prst="rect">
            <a:avLst/>
          </a:prstGeom>
        </p:spPr>
      </p:pic>
      <p:sp>
        <p:nvSpPr>
          <p:cNvPr id="78" name=""/>
          <p:cNvSpPr txBox="1"/>
          <p:nvPr/>
        </p:nvSpPr>
        <p:spPr>
          <a:xfrm>
            <a:off x="8959451" y="2239225"/>
            <a:ext cx="3112082" cy="3277144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다음달을 누르게 되면 다음달 날짜도 선택가능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날짜를 두번 클릭하면 날짜 선택이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이 때 또 다른 날짜를 클릭하면 재설정 가능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날짜가 모두 선택된 후 예약하러가기 버튼이 활성화된다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79" name=""/>
          <p:cNvSpPr/>
          <p:nvPr/>
        </p:nvSpPr>
        <p:spPr>
          <a:xfrm>
            <a:off x="2924104" y="5732450"/>
            <a:ext cx="1440540" cy="576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" name=""/>
          <p:cNvSpPr/>
          <p:nvPr/>
        </p:nvSpPr>
        <p:spPr>
          <a:xfrm>
            <a:off x="2491942" y="551636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1" name=""/>
          <p:cNvSpPr/>
          <p:nvPr/>
        </p:nvSpPr>
        <p:spPr>
          <a:xfrm>
            <a:off x="5156941" y="429191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7677886" y="141083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65187" y="3246090"/>
            <a:ext cx="2906346" cy="1622036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523" y="1122722"/>
            <a:ext cx="6979849" cy="5374664"/>
          </a:xfrm>
          <a:prstGeom prst="rect">
            <a:avLst/>
          </a:prstGeom>
        </p:spPr>
      </p:pic>
      <p:sp>
        <p:nvSpPr>
          <p:cNvPr id="86" name=""/>
          <p:cNvSpPr txBox="1"/>
          <p:nvPr/>
        </p:nvSpPr>
        <p:spPr>
          <a:xfrm>
            <a:off x="8959451" y="1684313"/>
            <a:ext cx="3112082" cy="95220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해당 사용자가 등록한 펫이 없는 경우 해당 화면이 출력된다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cxnSp>
        <p:nvCxnSpPr>
          <p:cNvPr id="87" name=""/>
          <p:cNvCxnSpPr/>
          <p:nvPr/>
        </p:nvCxnSpPr>
        <p:spPr>
          <a:xfrm rot="16200000" flipH="1">
            <a:off x="10414910" y="2923395"/>
            <a:ext cx="576216" cy="3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"/>
          <p:cNvSpPr/>
          <p:nvPr/>
        </p:nvSpPr>
        <p:spPr>
          <a:xfrm>
            <a:off x="9190452" y="3715694"/>
            <a:ext cx="1512568" cy="28810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5591" y="1698938"/>
            <a:ext cx="5151991" cy="482580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6169" y="1698938"/>
            <a:ext cx="6060414" cy="4756675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0" name=""/>
          <p:cNvCxnSpPr/>
          <p:nvPr/>
        </p:nvCxnSpPr>
        <p:spPr>
          <a:xfrm flipV="1">
            <a:off x="5949238" y="2635289"/>
            <a:ext cx="936351" cy="36013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"/>
          <p:cNvSpPr txBox="1"/>
          <p:nvPr/>
        </p:nvSpPr>
        <p:spPr>
          <a:xfrm>
            <a:off x="2780050" y="3787721"/>
            <a:ext cx="3112082" cy="67224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다른 펫을 클릭하면 다른 펫 정보로 바뀐다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소스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1672" y="4369148"/>
            <a:ext cx="7953374" cy="2486025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5692" y="1050695"/>
            <a:ext cx="7315200" cy="3581400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2780050" y="1266776"/>
            <a:ext cx="4724971" cy="261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" name=""/>
          <p:cNvSpPr/>
          <p:nvPr/>
        </p:nvSpPr>
        <p:spPr>
          <a:xfrm>
            <a:off x="2708023" y="4607028"/>
            <a:ext cx="1656621" cy="261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" name=""/>
          <p:cNvSpPr/>
          <p:nvPr/>
        </p:nvSpPr>
        <p:spPr>
          <a:xfrm>
            <a:off x="4177374" y="4003802"/>
            <a:ext cx="4796998" cy="5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" name=""/>
          <p:cNvSpPr txBox="1"/>
          <p:nvPr/>
        </p:nvSpPr>
        <p:spPr>
          <a:xfrm>
            <a:off x="8758291" y="1162254"/>
            <a:ext cx="3313242" cy="2979216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change</a:t>
            </a:r>
            <a:r>
              <a:rPr lang="ko-KR" altLang="en-US" sz="1900">
                <a:latin typeface="맑은 고딕"/>
                <a:ea typeface="맑은 고딕"/>
              </a:rPr>
              <a:t>는 태그 내용이 변경될 때 실행되는 함수이다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펫 정보를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를 통해 받는다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@ResponseBody</a:t>
            </a:r>
            <a:r>
              <a:rPr lang="ko-KR" altLang="en-US" sz="1900">
                <a:latin typeface="맑은 고딕"/>
                <a:ea typeface="맑은 고딕"/>
              </a:rPr>
              <a:t>이므로 페이지변경이 없다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에서 응답받은 펫 정보로 </a:t>
            </a:r>
            <a:r>
              <a:rPr lang="en-US" altLang="ko-KR" sz="1900">
                <a:latin typeface="맑은 고딕"/>
                <a:ea typeface="맑은 고딕"/>
              </a:rPr>
              <a:t>JSP</a:t>
            </a:r>
            <a:r>
              <a:rPr lang="ko-KR" altLang="en-US" sz="1900">
                <a:latin typeface="맑은 고딕"/>
                <a:ea typeface="맑은 고딕"/>
              </a:rPr>
              <a:t>를 바꾼다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98" name=""/>
          <p:cNvSpPr/>
          <p:nvPr/>
        </p:nvSpPr>
        <p:spPr>
          <a:xfrm>
            <a:off x="2347888" y="126677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9" name=""/>
          <p:cNvSpPr/>
          <p:nvPr/>
        </p:nvSpPr>
        <p:spPr>
          <a:xfrm>
            <a:off x="2275861" y="443596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00" name=""/>
          <p:cNvSpPr/>
          <p:nvPr/>
        </p:nvSpPr>
        <p:spPr>
          <a:xfrm>
            <a:off x="3716401" y="4003802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120" y="2672086"/>
            <a:ext cx="3495254" cy="395364"/>
          </a:xfrm>
          <a:prstGeom prst="rect">
            <a:avLst/>
          </a:prstGeom>
        </p:spPr>
      </p:pic>
      <p:cxnSp>
        <p:nvCxnSpPr>
          <p:cNvPr id="102" name=""/>
          <p:cNvCxnSpPr/>
          <p:nvPr/>
        </p:nvCxnSpPr>
        <p:spPr>
          <a:xfrm rot="5400000" flipH="1" flipV="1">
            <a:off x="1915726" y="1698938"/>
            <a:ext cx="1152432" cy="864324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4" name=""/>
          <p:cNvSpPr txBox="1"/>
          <p:nvPr/>
        </p:nvSpPr>
        <p:spPr>
          <a:xfrm>
            <a:off x="7605859" y="4796099"/>
            <a:ext cx="1872702" cy="37407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룸 정보 출력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05" name=""/>
          <p:cNvSpPr/>
          <p:nvPr/>
        </p:nvSpPr>
        <p:spPr>
          <a:xfrm>
            <a:off x="5084914" y="4724072"/>
            <a:ext cx="2376891" cy="57621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" name=""/>
          <p:cNvSpPr txBox="1"/>
          <p:nvPr/>
        </p:nvSpPr>
        <p:spPr>
          <a:xfrm>
            <a:off x="9838696" y="1987046"/>
            <a:ext cx="1872702" cy="668524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카드 형태로 룸리스트 출력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5" name=""/>
          <p:cNvSpPr txBox="1"/>
          <p:nvPr/>
        </p:nvSpPr>
        <p:spPr>
          <a:xfrm>
            <a:off x="8758291" y="1464685"/>
            <a:ext cx="3313242" cy="667010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 날짜 정보에 따라 룸리스트를 띄워줌</a:t>
            </a:r>
            <a:endParaRPr lang="ko-KR" altLang="en-US" sz="1900">
              <a:latin typeface="맑은 고딕"/>
              <a:ea typeface="맑은 고딕"/>
            </a:endParaRPr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2707" y="2275154"/>
            <a:ext cx="5838825" cy="962025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107" name=""/>
          <p:cNvCxnSpPr/>
          <p:nvPr/>
        </p:nvCxnSpPr>
        <p:spPr>
          <a:xfrm rot="16200000" flipH="1">
            <a:off x="9442548" y="34636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"/>
          <p:cNvSpPr txBox="1"/>
          <p:nvPr/>
        </p:nvSpPr>
        <p:spPr>
          <a:xfrm>
            <a:off x="6237344" y="3715694"/>
            <a:ext cx="5834188" cy="66390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이미 예약테이블에 해당 방이 있어 날짜가 하나라도 겹치면 리스트에 띄워주지 않음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7753" y="1482857"/>
            <a:ext cx="8496744" cy="5008526"/>
          </a:xfrm>
          <a:prstGeom prst="rect">
            <a:avLst/>
          </a:prstGeom>
        </p:spPr>
      </p:pic>
      <p:sp>
        <p:nvSpPr>
          <p:cNvPr id="110" name=""/>
          <p:cNvSpPr/>
          <p:nvPr/>
        </p:nvSpPr>
        <p:spPr>
          <a:xfrm>
            <a:off x="5517076" y="6164612"/>
            <a:ext cx="1512567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" name=""/>
          <p:cNvSpPr/>
          <p:nvPr/>
        </p:nvSpPr>
        <p:spPr>
          <a:xfrm>
            <a:off x="5733157" y="5516370"/>
            <a:ext cx="936351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" name=""/>
          <p:cNvSpPr txBox="1"/>
          <p:nvPr/>
        </p:nvSpPr>
        <p:spPr>
          <a:xfrm>
            <a:off x="7173696" y="5516369"/>
            <a:ext cx="4681756" cy="37621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예약하기를 누르면 상세예약창으로 이동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7173696" y="6020558"/>
            <a:ext cx="4537702" cy="66408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페이징 기능을 통해 룸 리스트가 너무 길어지는 것을 피함 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  <p:sp>
        <p:nvSpPr>
          <p:cNvPr id="116" name=""/>
          <p:cNvSpPr txBox="1"/>
          <p:nvPr/>
        </p:nvSpPr>
        <p:spPr>
          <a:xfrm>
            <a:off x="8470183" y="3283532"/>
            <a:ext cx="3601350" cy="2400988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해당 방에 존재하는 부가서비스 목록 출력 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예약날짜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방에 따라 정보가 결정된다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숙박할 일 수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1</a:t>
            </a:r>
            <a:r>
              <a:rPr lang="ko-KR" altLang="en-US" sz="1900">
                <a:latin typeface="맑은 고딕"/>
                <a:ea typeface="맑은 고딕"/>
              </a:rPr>
              <a:t>박당 룸 가격에 곱해져 가격이 정해진다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" name=""/>
          <p:cNvSpPr/>
          <p:nvPr/>
        </p:nvSpPr>
        <p:spPr>
          <a:xfrm>
            <a:off x="2635996" y="3427586"/>
            <a:ext cx="5690133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342758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4652045"/>
            <a:ext cx="5690133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" name=""/>
          <p:cNvSpPr/>
          <p:nvPr/>
        </p:nvSpPr>
        <p:spPr>
          <a:xfrm>
            <a:off x="2203834" y="465204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99895" y="2136756"/>
            <a:ext cx="9779340" cy="59501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427869" y="1987045"/>
            <a:ext cx="9779340" cy="392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로그인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 찾기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가입할때 입력한 이메일에 해당하는 아이디 조회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비밀번호 찾기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아이디와 가입할때 입력한 이메일을 조회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이메일로 인증번호 전송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인증번호 일치할 경우 비밀번호 변경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6237346" y="3619663"/>
            <a:ext cx="5762160" cy="1248463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부가서비스를 클릭하는 순간 가격이 변경된다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부가서비스 종류에 따라 가격 변동폭이 달라진다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체크해제를 하면 가격이 내려간다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515623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5300288"/>
            <a:ext cx="1152432" cy="43216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0860" y="2951918"/>
            <a:ext cx="6050268" cy="3068640"/>
          </a:xfrm>
          <a:prstGeom prst="rect">
            <a:avLst/>
          </a:prstGeom>
        </p:spPr>
      </p:pic>
      <p:pic>
        <p:nvPicPr>
          <p:cNvPr id="1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2482" y="2874312"/>
            <a:ext cx="7848842" cy="398086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29" name=""/>
          <p:cNvSpPr txBox="1"/>
          <p:nvPr/>
        </p:nvSpPr>
        <p:spPr>
          <a:xfrm>
            <a:off x="6093292" y="1098718"/>
            <a:ext cx="5762160" cy="1252052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 </a:t>
            </a:r>
            <a:r>
              <a:rPr lang="en-US" altLang="ko-KR" sz="1900">
                <a:latin typeface="맑은 고딕"/>
                <a:ea typeface="맑은 고딕"/>
              </a:rPr>
              <a:t>Input</a:t>
            </a:r>
            <a:r>
              <a:rPr lang="ko-KR" altLang="en-US" sz="1900">
                <a:latin typeface="맑은 고딕"/>
                <a:ea typeface="맑은 고딕"/>
              </a:rPr>
              <a:t> 들은 체크박스이므로 </a:t>
            </a:r>
            <a:r>
              <a:rPr lang="en-US" altLang="ko-KR" sz="1900">
                <a:latin typeface="맑은 고딕"/>
                <a:ea typeface="맑은 고딕"/>
              </a:rPr>
              <a:t>‘input[type=checkbox]’</a:t>
            </a:r>
            <a:r>
              <a:rPr lang="ko-KR" altLang="en-US" sz="1900">
                <a:latin typeface="맑은 고딕"/>
                <a:ea typeface="맑은 고딕"/>
              </a:rPr>
              <a:t> 로 모두 지정이 가능하다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지정된 </a:t>
            </a:r>
            <a:r>
              <a:rPr lang="en-US" altLang="ko-KR" sz="1900">
                <a:latin typeface="맑은 고딕"/>
                <a:ea typeface="맑은 고딕"/>
              </a:rPr>
              <a:t>Checkbox</a:t>
            </a:r>
            <a:r>
              <a:rPr lang="ko-KR" altLang="en-US" sz="1900">
                <a:latin typeface="맑은 고딕"/>
                <a:ea typeface="맑은 고딕"/>
              </a:rPr>
              <a:t>가 클릭시 함수 실행된다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30" name=""/>
          <p:cNvSpPr/>
          <p:nvPr/>
        </p:nvSpPr>
        <p:spPr>
          <a:xfrm>
            <a:off x="5257779" y="2851370"/>
            <a:ext cx="2564161" cy="288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" name=""/>
          <p:cNvSpPr/>
          <p:nvPr/>
        </p:nvSpPr>
        <p:spPr>
          <a:xfrm>
            <a:off x="3932482" y="4652045"/>
            <a:ext cx="3673377" cy="57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" name=""/>
          <p:cNvSpPr/>
          <p:nvPr/>
        </p:nvSpPr>
        <p:spPr>
          <a:xfrm>
            <a:off x="7821940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33" name=""/>
          <p:cNvSpPr/>
          <p:nvPr/>
        </p:nvSpPr>
        <p:spPr>
          <a:xfrm>
            <a:off x="3500320" y="458001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및 기능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28460" y="1194748"/>
            <a:ext cx="8794830" cy="5329998"/>
          </a:xfrm>
          <a:prstGeom prst="rect">
            <a:avLst/>
          </a:prstGeom>
        </p:spPr>
      </p:pic>
      <p:sp>
        <p:nvSpPr>
          <p:cNvPr id="129" name=""/>
          <p:cNvSpPr txBox="1"/>
          <p:nvPr/>
        </p:nvSpPr>
        <p:spPr>
          <a:xfrm>
            <a:off x="6093292" y="5660423"/>
            <a:ext cx="5762160" cy="67179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모든 정보가 입력되고 예약하기 버튼을 누르면 예약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5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 flipV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17024" cy="63476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8" name="직사각형 27"/>
          <p:cNvSpPr/>
          <p:nvPr/>
        </p:nvSpPr>
        <p:spPr>
          <a:xfrm>
            <a:off x="8950292" y="2013483"/>
            <a:ext cx="3010467" cy="2147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클릭시 문의 글 상세페이지로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문의하기 버튼 클릭시 글쓰기 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문의게시판 리스트 목록은 자신이 올린 문의 글만 보인다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3" name="직사각형 34"/>
          <p:cNvSpPr/>
          <p:nvPr/>
        </p:nvSpPr>
        <p:spPr>
          <a:xfrm>
            <a:off x="896913" y="3307631"/>
            <a:ext cx="1418460" cy="239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36"/>
          <p:cNvSpPr/>
          <p:nvPr/>
        </p:nvSpPr>
        <p:spPr>
          <a:xfrm>
            <a:off x="747324" y="3149869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7" name="직사각형 34"/>
          <p:cNvSpPr/>
          <p:nvPr/>
        </p:nvSpPr>
        <p:spPr>
          <a:xfrm>
            <a:off x="224617" y="3686398"/>
            <a:ext cx="821883" cy="406030"/>
          </a:xfrm>
          <a:prstGeom prst="rect">
            <a:avLst/>
          </a:prstGeom>
          <a:noFill/>
          <a:ln w="19050" cap="flat" cmpd="sng" algn="ctr">
            <a:solidFill>
              <a:srgbClr val="30384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61169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사용자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9" name="타원 36"/>
          <p:cNvSpPr/>
          <p:nvPr/>
        </p:nvSpPr>
        <p:spPr>
          <a:xfrm>
            <a:off x="2651158" y="143584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-127578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 flipV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사용자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3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Controller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DAO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session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을 받아올때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로그인한 아이디의 문의 글만 호출시킨다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3152773"/>
            <a:ext cx="10843796" cy="322791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직사각형 34"/>
          <p:cNvSpPr/>
          <p:nvPr/>
        </p:nvSpPr>
        <p:spPr>
          <a:xfrm>
            <a:off x="411783" y="5107956"/>
            <a:ext cx="6642780" cy="39147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7926" y="5676907"/>
            <a:ext cx="7417713" cy="14378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2" name="타원 36"/>
          <p:cNvSpPr/>
          <p:nvPr/>
        </p:nvSpPr>
        <p:spPr>
          <a:xfrm>
            <a:off x="115051" y="495054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 flipV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24899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 글은 회원가입을 한 사람만 작성할수 있으며 작성자 아이디는 로그인한 아이디를 가져온다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 버튼 클릭시 문의 글이 등록된다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사용자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글쓰기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05282"/>
            <a:ext cx="8717184" cy="530497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1438047" y="2743384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0" name="타원 36"/>
          <p:cNvSpPr/>
          <p:nvPr/>
        </p:nvSpPr>
        <p:spPr>
          <a:xfrm>
            <a:off x="563031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 flipV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7754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사용자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69774"/>
            <a:ext cx="7782666" cy="478528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299176" y="3427586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 flipV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1461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리스트는 작성일 기준으로 정렬된다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버튼 클릭시 문의 글 상세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13483"/>
            <a:ext cx="8581926" cy="55895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타원 36"/>
          <p:cNvSpPr/>
          <p:nvPr/>
        </p:nvSpPr>
        <p:spPr>
          <a:xfrm>
            <a:off x="709668" y="3149869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2" name="타원 36"/>
          <p:cNvSpPr/>
          <p:nvPr/>
        </p:nvSpPr>
        <p:spPr>
          <a:xfrm>
            <a:off x="1923099" y="280841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 flipV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5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관리자는 모든 문의 내역을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호출 받아 사용자의 문의 글을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관리한다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57" name="직사각형 34"/>
          <p:cNvSpPr/>
          <p:nvPr/>
        </p:nvSpPr>
        <p:spPr>
          <a:xfrm>
            <a:off x="5011047" y="4111244"/>
            <a:ext cx="5444478" cy="1920043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427586"/>
            <a:ext cx="12186585" cy="28169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6" name="직사각형 34"/>
          <p:cNvSpPr/>
          <p:nvPr/>
        </p:nvSpPr>
        <p:spPr>
          <a:xfrm>
            <a:off x="467787" y="4836067"/>
            <a:ext cx="5957687" cy="23519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467787" y="4557768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5475" y="4244301"/>
            <a:ext cx="5761108" cy="4000494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5048899" y="1842992"/>
            <a:ext cx="9327498" cy="622078"/>
          </a:xfrm>
          <a:prstGeom prst="rect">
            <a:avLst/>
          </a:prstGeom>
        </p:spPr>
        <p:txBody>
          <a:bodyPr wrap="square">
            <a:spAutoFit/>
          </a:bodyPr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9" name="직사각형 27"/>
          <p:cNvSpPr/>
          <p:nvPr/>
        </p:nvSpPr>
        <p:spPr>
          <a:xfrm>
            <a:off x="1427869" y="1987044"/>
            <a:ext cx="10499610" cy="401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회원가입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이용약관동의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개인정보수집 및 이용 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광고성 정보 수신동의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 인증하기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이메일을 입력하고 인증하기 버튼을 누르면 해당메일로 인증번호가 전송된다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회원가입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양식에 맞게 입력후 회원가입 버튼을 누르면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회원가입된다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메인페이지로 이동한다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39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 flipV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38615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문의 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목록버튼 클릭시 리스트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댓글은 연속적으로 달수있다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저장하기 버튼 클릭시 댓글이 등록되고 화면에 바로 표시된다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수정하기 버튼 클릭시 댓글 수정이 가능하다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댓글이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 및 댓글 달기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81926" cy="652518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4" name="타원 36"/>
          <p:cNvSpPr/>
          <p:nvPr/>
        </p:nvSpPr>
        <p:spPr>
          <a:xfrm>
            <a:off x="0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5" name="타원 36"/>
          <p:cNvSpPr/>
          <p:nvPr/>
        </p:nvSpPr>
        <p:spPr>
          <a:xfrm>
            <a:off x="560323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6" name="타원 36"/>
          <p:cNvSpPr/>
          <p:nvPr/>
        </p:nvSpPr>
        <p:spPr>
          <a:xfrm>
            <a:off x="261146" y="481268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7" name="타원 36"/>
          <p:cNvSpPr/>
          <p:nvPr/>
        </p:nvSpPr>
        <p:spPr>
          <a:xfrm>
            <a:off x="1699080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2567338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9" name="타원 36"/>
          <p:cNvSpPr/>
          <p:nvPr/>
        </p:nvSpPr>
        <p:spPr>
          <a:xfrm>
            <a:off x="859499" y="4418910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 flipV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댓글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7151046" cy="638824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6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9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306" name="직사각형 27"/>
          <p:cNvSpPr/>
          <p:nvPr/>
        </p:nvSpPr>
        <p:spPr>
          <a:xfrm>
            <a:off x="1427869" y="1987045"/>
            <a:ext cx="10499610" cy="288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내정보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수정하기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아이디를 제외하고 모두 수정가능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수정하려면 이메일 인증이 필요하다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2236</ep:Words>
  <ep:PresentationFormat>화면 슬라이드 쇼(4:3)</ep:PresentationFormat>
  <ep:Paragraphs>530</ep:Paragraphs>
  <ep:Slides>81</ep:Slides>
  <ep:Notes>58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81</vt:i4>
      </vt:variant>
    </vt:vector>
  </ep:HeadingPairs>
  <ep:TitlesOfParts>
    <vt:vector size="84" baseType="lpstr">
      <vt:lpstr/>
      <vt:lpstr/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2022-01-10T13:56:08.000</dcterms:created>
  <dc:creator>Your-pc</dc:creator>
  <cp:lastModifiedBy>mrhi01-06</cp:lastModifiedBy>
  <dcterms:modified xsi:type="dcterms:W3CDTF">2022-01-13T07:49:47.660</dcterms:modified>
  <cp:revision>41</cp:revision>
  <dc:title>Puppy Play Time</dc:title>
  <cp:version>1000.0000.01</cp:version>
</cp:coreProperties>
</file>